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1" r:id="rId7"/>
    <p:sldId id="262" r:id="rId8"/>
    <p:sldId id="263" r:id="rId9"/>
    <p:sldId id="264" r:id="rId10"/>
    <p:sldId id="265" r:id="rId11"/>
    <p:sldId id="267" r:id="rId12"/>
    <p:sldId id="268" r:id="rId13"/>
    <p:sldId id="266"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09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2019-04-12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2019-04-12</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dirty="0"/>
          </a:p>
        </p:txBody>
      </p:sp>
      <p:sp>
        <p:nvSpPr>
          <p:cNvPr id="3" name="Symbol zastępczy zawartości 2"/>
          <p:cNvSpPr>
            <a:spLocks noGrp="1"/>
          </p:cNvSpPr>
          <p:nvPr>
            <p:ph idx="1"/>
          </p:nvPr>
        </p:nvSpPr>
        <p:spPr/>
        <p:txBody>
          <a:bodyPr>
            <a:normAutofit fontScale="92500" lnSpcReduction="10000"/>
          </a:bodyPr>
          <a:lstStyle/>
          <a:p>
            <a:r>
              <a:rPr lang="pl-PL" dirty="0" smtClean="0"/>
              <a:t>Projekt </a:t>
            </a:r>
            <a:r>
              <a:rPr lang="pl-PL" b="1" dirty="0" smtClean="0"/>
              <a:t>„Szkolenia dla kadry edukacji szkolnej w wymiarze europejskim”  </a:t>
            </a:r>
            <a:r>
              <a:rPr lang="pl-PL" dirty="0" smtClean="0"/>
              <a:t>realizowany w Zespole Szkół Kształcenia Ustawicznego od 01.10.2018 do 29.02.2020, finansowany ze środków Europejskiego Funduszu Społecznego, Program Operacyjny Wiedza Edukacja Rozwój (POWER) w ramach projektu: „Ponadnarodowa Mobilność Kadry Edukacji Szkolnej”</a:t>
            </a:r>
            <a:r>
              <a:rPr lang="pl-PL" b="1" dirty="0" smtClean="0"/>
              <a:t> – </a:t>
            </a:r>
            <a:r>
              <a:rPr lang="pl-PL" dirty="0" smtClean="0"/>
              <a:t>nr  POWERSE-2018-1-PL01-KA101-049092.</a:t>
            </a:r>
          </a:p>
          <a:p>
            <a:r>
              <a:rPr lang="pl-PL" dirty="0" smtClean="0"/>
              <a:t>Dofinansowanie projektu z UE: 84 428,56 PLN</a:t>
            </a:r>
          </a:p>
          <a:p>
            <a:endParaRPr lang="pl-PL" dirty="0"/>
          </a:p>
        </p:txBody>
      </p:sp>
      <p:pic>
        <p:nvPicPr>
          <p:cNvPr id="4" name="Obraz 3" descr="http://edukacjafilozoficzna.wsie.edu.pl/wp-content/uploads/2016/12/logo-eu-1024x200.jpg"/>
          <p:cNvPicPr>
            <a:picLocks noChangeAspect="1" noChangeArrowheads="1"/>
          </p:cNvPicPr>
          <p:nvPr/>
        </p:nvPicPr>
        <p:blipFill>
          <a:blip r:embed="rId2"/>
          <a:srcRect/>
          <a:stretch>
            <a:fillRect/>
          </a:stretch>
        </p:blipFill>
        <p:spPr bwMode="auto">
          <a:xfrm>
            <a:off x="1428728" y="357166"/>
            <a:ext cx="5761038" cy="1127125"/>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accent5">
              <a:lumMod val="40000"/>
              <a:lumOff val="60000"/>
            </a:schemeClr>
          </a:solidFill>
        </p:spPr>
        <p:txBody>
          <a:bodyPr>
            <a:noAutofit/>
          </a:bodyPr>
          <a:lstStyle/>
          <a:p>
            <a:r>
              <a:rPr lang="pl-PL" b="1" dirty="0" smtClean="0">
                <a:latin typeface="Algerian" pitchFamily="82" charset="0"/>
              </a:rPr>
              <a:t>INTERAKTYWNE METODY NAUCZANIA</a:t>
            </a:r>
            <a:endParaRPr lang="pl-PL" b="1" dirty="0">
              <a:latin typeface="Algerian" pitchFamily="82" charset="0"/>
            </a:endParaRPr>
          </a:p>
        </p:txBody>
      </p:sp>
      <p:sp>
        <p:nvSpPr>
          <p:cNvPr id="3" name="Symbol zastępczy zawartości 2"/>
          <p:cNvSpPr>
            <a:spLocks noGrp="1"/>
          </p:cNvSpPr>
          <p:nvPr>
            <p:ph idx="1"/>
          </p:nvPr>
        </p:nvSpPr>
        <p:spPr/>
        <p:txBody>
          <a:bodyPr/>
          <a:lstStyle/>
          <a:p>
            <a:pPr>
              <a:buNone/>
            </a:pPr>
            <a:endParaRPr lang="pl-PL" dirty="0" smtClean="0">
              <a:latin typeface="Algerian" pitchFamily="82" charset="0"/>
            </a:endParaRPr>
          </a:p>
          <a:p>
            <a:pPr>
              <a:buNone/>
            </a:pPr>
            <a:r>
              <a:rPr lang="pl-PL" dirty="0" smtClean="0"/>
              <a:t>	</a:t>
            </a:r>
            <a:r>
              <a:rPr lang="pl-PL" b="1" dirty="0" smtClean="0"/>
              <a:t>Tradycyjne techniki pedagogiczne, oparte na nauczycielu objaśniającym temat i uczniowie robiący notatki, mogą nadal być przydatne przy okazji, ale dzisiejsza edukacja koncentruje się bardziej na zachęcaniu ucznia do rozbudzenia ciekawości i chęci do nauki.</a:t>
            </a:r>
            <a:br>
              <a:rPr lang="pl-PL" b="1" dirty="0" smtClean="0"/>
            </a:br>
            <a:endParaRPr lang="pl-PL" b="1" dirty="0" smtClean="0">
              <a:latin typeface="Algerian" pitchFamily="82" charset="0"/>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r>
              <a:rPr lang="pl-PL" b="1" dirty="0" smtClean="0">
                <a:latin typeface="Algerian" pitchFamily="82" charset="0"/>
              </a:rPr>
              <a:t>cytaty</a:t>
            </a:r>
            <a:endParaRPr lang="pl-PL" b="1" dirty="0">
              <a:latin typeface="Algerian" pitchFamily="82" charset="0"/>
            </a:endParaRPr>
          </a:p>
        </p:txBody>
      </p:sp>
      <p:sp>
        <p:nvSpPr>
          <p:cNvPr id="3" name="Symbol zastępczy zawartości 2"/>
          <p:cNvSpPr>
            <a:spLocks noGrp="1"/>
          </p:cNvSpPr>
          <p:nvPr>
            <p:ph idx="1"/>
          </p:nvPr>
        </p:nvSpPr>
        <p:spPr/>
        <p:txBody>
          <a:bodyPr>
            <a:normAutofit/>
          </a:bodyPr>
          <a:lstStyle/>
          <a:p>
            <a:pPr>
              <a:buNone/>
            </a:pPr>
            <a:r>
              <a:rPr lang="pl-PL" sz="4000" b="1" dirty="0" smtClean="0"/>
              <a:t>„W czasach Google uczenie faktów nie ma sensu, dlatego uczymy myśleć”</a:t>
            </a:r>
          </a:p>
          <a:p>
            <a:pPr>
              <a:buNone/>
            </a:pPr>
            <a:r>
              <a:rPr lang="pl-PL" sz="4000" b="1" dirty="0" smtClean="0"/>
              <a:t>„Praca zespołowa, rozwiązywanie problemów i kreatywne myślenie to kompetencje kluczowe w XXI wieku i umiejętności, które można rozwinąć”</a:t>
            </a:r>
          </a:p>
          <a:p>
            <a:pPr>
              <a:buNone/>
            </a:pPr>
            <a:endParaRPr lang="pl-PL" sz="4000"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r>
              <a:rPr lang="pl-PL" b="1" dirty="0" smtClean="0">
                <a:latin typeface="Algerian" pitchFamily="82" charset="0"/>
              </a:rPr>
              <a:t>cytaty</a:t>
            </a:r>
            <a:endParaRPr lang="pl-PL" dirty="0">
              <a:latin typeface="Algerian" pitchFamily="82" charset="0"/>
            </a:endParaRPr>
          </a:p>
        </p:txBody>
      </p:sp>
      <p:sp>
        <p:nvSpPr>
          <p:cNvPr id="3" name="Symbol zastępczy zawartości 2"/>
          <p:cNvSpPr>
            <a:spLocks noGrp="1"/>
          </p:cNvSpPr>
          <p:nvPr>
            <p:ph idx="1"/>
          </p:nvPr>
        </p:nvSpPr>
        <p:spPr/>
        <p:txBody>
          <a:bodyPr/>
          <a:lstStyle/>
          <a:p>
            <a:pPr>
              <a:buNone/>
            </a:pPr>
            <a:r>
              <a:rPr lang="pl-PL" b="1" dirty="0" smtClean="0"/>
              <a:t>    „Według szacunków 85 procent zawodów, które będą wykonywane w 2030 roku, nie zostało jeszcze wynalezionych. Zmiany będą tak szybkie, że ludzie będą musieli się uczyć szybko i nieustannie, korzystając z nowych technologii, w tym rzeczywistości rozszerzonej i wirtualnej. Umiejętność zdobywania wiedzy będzie bardziej ceniona niż sama wiedza.”</a:t>
            </a:r>
            <a:endParaRPr lang="pl-PL" b="1"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lstStyle/>
          <a:p>
            <a:pPr>
              <a:buNone/>
            </a:pPr>
            <a:r>
              <a:rPr lang="pl-PL" dirty="0" smtClean="0"/>
              <a:t>   </a:t>
            </a:r>
            <a:r>
              <a:rPr lang="pl-PL" sz="3600" b="1" dirty="0" smtClean="0"/>
              <a:t>Wiele z tych technik nauczania nie jest tak naprawdę nowych! </a:t>
            </a:r>
          </a:p>
          <a:p>
            <a:pPr>
              <a:buNone/>
            </a:pPr>
            <a:r>
              <a:rPr lang="pl-PL" sz="3600" b="1" dirty="0" smtClean="0"/>
              <a:t>   Wykorzystanie technologii w klasie po prostu dało edukacji nowe życie, pozwalając nam podejść do starych pomysłów na nowe sposoby.</a:t>
            </a:r>
            <a:r>
              <a:rPr lang="pl-PL" dirty="0" smtClean="0"/>
              <a:t/>
            </a:r>
            <a:br>
              <a:rPr lang="pl-PL" dirty="0" smtClean="0"/>
            </a:br>
            <a:endParaRPr lang="pl-PL" dirty="0"/>
          </a:p>
        </p:txBody>
      </p:sp>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fontScale="92500" lnSpcReduction="10000"/>
          </a:bodyPr>
          <a:lstStyle/>
          <a:p>
            <a:r>
              <a:rPr lang="pl-PL" b="1" dirty="0" smtClean="0">
                <a:latin typeface="Algerian" pitchFamily="82" charset="0"/>
              </a:rPr>
              <a:t>Samokształcenie</a:t>
            </a:r>
            <a:r>
              <a:rPr lang="pl-PL" dirty="0" smtClean="0"/>
              <a:t/>
            </a:r>
            <a:br>
              <a:rPr lang="pl-PL" dirty="0" smtClean="0"/>
            </a:br>
            <a:r>
              <a:rPr lang="pl-PL" dirty="0" smtClean="0"/>
              <a:t>Ciekawość jest głównym motorem uczenia się. Jako podstawowa zasada uczenia się nie ma sensu zmuszać uczniów do zapamiętywania długich tekstów, które niechętnie przywołują lub natychmiast zapominają. Kluczem jest umożliwienie uczniom skupienia się na odkrywaniu obszaru, który ich interesuje, i poznanie go dla siebie.</a:t>
            </a:r>
            <a:br>
              <a:rPr lang="pl-PL" dirty="0" smtClean="0"/>
            </a:br>
            <a:endParaRPr lang="pl-PL" dirty="0"/>
          </a:p>
        </p:txBody>
      </p:sp>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fontScale="92500" lnSpcReduction="20000"/>
          </a:bodyPr>
          <a:lstStyle/>
          <a:p>
            <a:r>
              <a:rPr lang="pl-PL" dirty="0" smtClean="0"/>
              <a:t>Powszechną techniką jest użycie </a:t>
            </a:r>
            <a:r>
              <a:rPr lang="pl-PL" b="1" dirty="0" smtClean="0"/>
              <a:t>Map Myśli</a:t>
            </a:r>
            <a:r>
              <a:rPr lang="pl-PL" dirty="0" smtClean="0"/>
              <a:t>. Nauczyciele mogą stworzyć centralny węzeł na mapie myśli i umożliwić uczniom swobodę rozwijania pomysłów. Na przykład, jeśli celem jest ciało ludzkie, niektórzy uczniowie mogą tworzyć mapy o narządach, kościach lub chorobach. Później uczniowie będą oceniani zgodnie z stworzonymi przez nich Mapami Myśli i mogą współpracować ze sobą, aby poprawić wzajemnie Mapy Myśli i dojść do pełniejszego zrozumienia ciała ludzkiego.</a:t>
            </a:r>
            <a:endParaRPr lang="pl-PL" dirty="0"/>
          </a:p>
        </p:txBody>
      </p:sp>
    </p:spTree>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fontScale="92500" lnSpcReduction="10000"/>
          </a:bodyPr>
          <a:lstStyle/>
          <a:p>
            <a:r>
              <a:rPr lang="pl-PL" b="1" dirty="0" smtClean="0">
                <a:latin typeface="Algerian" pitchFamily="82" charset="0"/>
              </a:rPr>
              <a:t>ODWRÓCONA KLASA</a:t>
            </a:r>
          </a:p>
          <a:p>
            <a:pPr>
              <a:buNone/>
            </a:pPr>
            <a:r>
              <a:rPr lang="pl-PL" dirty="0" smtClean="0"/>
              <a:t>	Model </a:t>
            </a:r>
            <a:r>
              <a:rPr lang="pl-PL" dirty="0" err="1" smtClean="0"/>
              <a:t>Flipped</a:t>
            </a:r>
            <a:r>
              <a:rPr lang="pl-PL" dirty="0" smtClean="0"/>
              <a:t> </a:t>
            </a:r>
            <a:r>
              <a:rPr lang="pl-PL" dirty="0" err="1" smtClean="0"/>
              <a:t>Classroom</a:t>
            </a:r>
            <a:r>
              <a:rPr lang="pl-PL" dirty="0" smtClean="0"/>
              <a:t> polega zasadniczo na zachęcaniu uczniów do przygotowania się do lekcji przed zajęciami. W ten sposób klasa staje się dynamicznym środowiskiem, w którym studenci opracowują to, co już studiowali. Uczniowie przygotowują temat w domu, aby zajęcia następnego dnia mogły być poświęcone na udzielenie odpowiedzi na wszelkie pytania dotyczące tematu. </a:t>
            </a:r>
            <a:endParaRPr lang="pl-PL" b="1" dirty="0">
              <a:latin typeface="Algerian" pitchFamily="82" charset="0"/>
            </a:endParaRPr>
          </a:p>
        </p:txBody>
      </p:sp>
    </p:spTree>
  </p:cSld>
  <p:clrMapOvr>
    <a:masterClrMapping/>
  </p:clrMapOvr>
  <p:transition>
    <p:wheel spokes="2"/>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lstStyle/>
          <a:p>
            <a:r>
              <a:rPr lang="pl-PL" b="1" dirty="0" smtClean="0">
                <a:latin typeface="Algerian" pitchFamily="82" charset="0"/>
              </a:rPr>
              <a:t>METODA PRZYPADKU</a:t>
            </a:r>
          </a:p>
          <a:p>
            <a:pPr>
              <a:buNone/>
            </a:pPr>
            <a:r>
              <a:rPr lang="pl-PL" dirty="0" smtClean="0"/>
              <a:t>	Ta technika opiera się na rozwiązywaniu rzeczywistych przypadków poprzez analizę grupową, burzę mózgów, innowacje i kreatywne pomysły. Chociaż „Design </a:t>
            </a:r>
            <a:r>
              <a:rPr lang="pl-PL" dirty="0" err="1" smtClean="0"/>
              <a:t>Thinking</a:t>
            </a:r>
            <a:r>
              <a:rPr lang="pl-PL" dirty="0" smtClean="0"/>
              <a:t>” jest metodą strukturalną, w praktyce może być dość chaotyczna, ponieważ niektóre przypadki mogą nie mieć możliwego rozwiązania.</a:t>
            </a:r>
            <a:endParaRPr lang="pl-PL" b="1" dirty="0">
              <a:latin typeface="Algerian" pitchFamily="82" charset="0"/>
            </a:endParaRPr>
          </a:p>
        </p:txBody>
      </p:sp>
    </p:spTree>
  </p:cSld>
  <p:clrMapOvr>
    <a:masterClrMapping/>
  </p:clrMapOvr>
  <p:transition>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lstStyle/>
          <a:p>
            <a:r>
              <a:rPr lang="pl-PL" b="1" dirty="0" smtClean="0">
                <a:latin typeface="Algerian" pitchFamily="82" charset="0"/>
              </a:rPr>
              <a:t>GRYWALI ZACJA </a:t>
            </a:r>
            <a:r>
              <a:rPr lang="pl-PL" dirty="0" smtClean="0">
                <a:latin typeface="Algerian" pitchFamily="82" charset="0"/>
              </a:rPr>
              <a:t>(</a:t>
            </a:r>
            <a:r>
              <a:rPr lang="pl-PL" b="1" dirty="0" err="1" smtClean="0">
                <a:latin typeface="Algerian" pitchFamily="82" charset="0"/>
              </a:rPr>
              <a:t>Gamification</a:t>
            </a:r>
            <a:r>
              <a:rPr lang="pl-PL" b="1" dirty="0" smtClean="0">
                <a:latin typeface="Algerian" pitchFamily="82" charset="0"/>
              </a:rPr>
              <a:t>)</a:t>
            </a:r>
          </a:p>
          <a:p>
            <a:pPr>
              <a:buNone/>
            </a:pPr>
            <a:r>
              <a:rPr lang="pl-PL" dirty="0" smtClean="0"/>
              <a:t>	Korzystając z gier, uczniowie uczą się nawet nie zdając sobie z tego sprawy. Dlatego uczenie się przez zabawę lub „</a:t>
            </a:r>
            <a:r>
              <a:rPr lang="pl-PL" dirty="0" err="1" smtClean="0"/>
              <a:t>grywalizację</a:t>
            </a:r>
            <a:r>
              <a:rPr lang="pl-PL" dirty="0" smtClean="0"/>
              <a:t>” to technika uczenia się, która może być bardzo skuteczna w każdym wieku. Jest to również bardzo przydatna technika, aby motywować uczniów.</a:t>
            </a:r>
            <a:endParaRPr lang="pl-PL" b="1" dirty="0">
              <a:latin typeface="Algerian" pitchFamily="82" charset="0"/>
            </a:endParaRPr>
          </a:p>
        </p:txBody>
      </p:sp>
    </p:spTree>
  </p:cSld>
  <p:clrMapOvr>
    <a:masterClrMapping/>
  </p:clrMapOvr>
  <p:transition>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lstStyle/>
          <a:p>
            <a:r>
              <a:rPr lang="pl-PL" b="1" dirty="0" smtClean="0">
                <a:latin typeface="Algerian" pitchFamily="82" charset="0"/>
              </a:rPr>
              <a:t>MEDIA SPOŁECZNOŚCIOWE</a:t>
            </a:r>
          </a:p>
          <a:p>
            <a:pPr>
              <a:buNone/>
            </a:pPr>
            <a:r>
              <a:rPr lang="pl-PL" dirty="0" smtClean="0"/>
              <a:t>	Wariant poprzedniej sekcji polega na wykorzystaniu mediów </a:t>
            </a:r>
            <a:r>
              <a:rPr lang="pl-PL" dirty="0" err="1" smtClean="0"/>
              <a:t>społecznościowych</a:t>
            </a:r>
            <a:r>
              <a:rPr lang="pl-PL" dirty="0" smtClean="0"/>
              <a:t> w klasie. Studenci są zawsze podłączeni do swojej sieci </a:t>
            </a:r>
            <a:r>
              <a:rPr lang="pl-PL" dirty="0" err="1" smtClean="0"/>
              <a:t>społecznościowej</a:t>
            </a:r>
            <a:r>
              <a:rPr lang="pl-PL" dirty="0" smtClean="0"/>
              <a:t>, więc będą potrzebować niewielkiej motywacji, aby zaangażować ich w media </a:t>
            </a:r>
            <a:r>
              <a:rPr lang="pl-PL" dirty="0" err="1" smtClean="0"/>
              <a:t>społecznościowe</a:t>
            </a:r>
            <a:r>
              <a:rPr lang="pl-PL" dirty="0" smtClean="0"/>
              <a:t> w klasie. </a:t>
            </a:r>
            <a:endParaRPr lang="pl-PL" b="1" dirty="0" smtClean="0">
              <a:latin typeface="Algerian" pitchFamily="82" charset="0"/>
            </a:endParaRPr>
          </a:p>
          <a:p>
            <a:endParaRPr lang="pl-PL" dirty="0"/>
          </a:p>
        </p:txBody>
      </p:sp>
    </p:spTree>
  </p:cSld>
  <p:clrMapOvr>
    <a:masterClrMapping/>
  </p:clrMapOvr>
  <p:transition>
    <p:strips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lstStyle/>
          <a:p>
            <a:endParaRPr lang="pl-PL" b="1" dirty="0" smtClean="0">
              <a:latin typeface="Algerian" pitchFamily="82" charset="0"/>
            </a:endParaRPr>
          </a:p>
          <a:p>
            <a:r>
              <a:rPr lang="pl-PL" b="1" dirty="0" smtClean="0">
                <a:latin typeface="Algerian" pitchFamily="82" charset="0"/>
              </a:rPr>
              <a:t>PBL –PROJECT BASED LEARNING</a:t>
            </a:r>
          </a:p>
          <a:p>
            <a:pPr>
              <a:buNone/>
            </a:pPr>
            <a:r>
              <a:rPr lang="pl-PL" b="1" dirty="0" smtClean="0">
                <a:latin typeface="Algerian" pitchFamily="82" charset="0"/>
              </a:rPr>
              <a:t>	(NAUCZANIE PRZEZ PROJEKTY)</a:t>
            </a:r>
          </a:p>
          <a:p>
            <a:pPr>
              <a:buNone/>
            </a:pPr>
            <a:endParaRPr lang="pl-PL" b="1" dirty="0" smtClean="0">
              <a:latin typeface="Algerian" pitchFamily="82" charset="0"/>
            </a:endParaRPr>
          </a:p>
          <a:p>
            <a:pPr>
              <a:buNone/>
            </a:pPr>
            <a:endParaRPr lang="pl-PL" b="1" dirty="0" smtClean="0">
              <a:latin typeface="Algerian" pitchFamily="82" charset="0"/>
            </a:endParaRPr>
          </a:p>
          <a:p>
            <a:pPr>
              <a:buNone/>
            </a:pPr>
            <a:r>
              <a:rPr lang="pl-PL" b="1" dirty="0" smtClean="0">
                <a:latin typeface="Algerian" pitchFamily="82" charset="0"/>
              </a:rPr>
              <a:t>PROJECT = PROJEKT = PRZEDSIĘWZIĘCIE</a:t>
            </a:r>
            <a:endParaRPr lang="pl-PL" b="1" dirty="0">
              <a:latin typeface="Algerian" pitchFamily="82" charset="0"/>
            </a:endParaRPr>
          </a:p>
        </p:txBody>
      </p:sp>
    </p:spTree>
  </p:cSld>
  <p:clrMapOvr>
    <a:masterClrMapping/>
  </p:clrMapOvr>
  <p:transition>
    <p:whee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lnSpcReduction="10000"/>
          </a:bodyPr>
          <a:lstStyle/>
          <a:p>
            <a:pPr>
              <a:buFont typeface="Wingdings" pitchFamily="2" charset="2"/>
              <a:buChar char="Ø"/>
            </a:pPr>
            <a:endParaRPr lang="pl-PL" b="1" dirty="0" smtClean="0"/>
          </a:p>
          <a:p>
            <a:pPr>
              <a:buFont typeface="Wingdings" pitchFamily="2" charset="2"/>
              <a:buChar char="Ø"/>
            </a:pPr>
            <a:r>
              <a:rPr lang="pl-PL" b="1" dirty="0" smtClean="0"/>
              <a:t>Project </a:t>
            </a:r>
            <a:r>
              <a:rPr lang="pl-PL" b="1" dirty="0" err="1" smtClean="0"/>
              <a:t>Based</a:t>
            </a:r>
            <a:r>
              <a:rPr lang="pl-PL" b="1" dirty="0" smtClean="0"/>
              <a:t> Learning (PBL), to metoda przekazywania wiedzy, kompetencji i umiejętności przez samodzielną pracę uczniów przez pewien okres czasu i znalezienie odpowiedzi lub rozwiązania angażującego i kompleksowego pytania, problemu – czyli realizację projektu.</a:t>
            </a:r>
            <a:br>
              <a:rPr lang="pl-PL" b="1" dirty="0" smtClean="0"/>
            </a:br>
            <a:endParaRPr lang="pl-PL" b="1" dirty="0">
              <a:latin typeface="Algerian" pitchFamily="82" charset="0"/>
            </a:endParaRP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lstStyle/>
          <a:p>
            <a:endParaRPr lang="pl-PL" b="1" dirty="0" smtClean="0"/>
          </a:p>
          <a:p>
            <a:pPr>
              <a:buFont typeface="Wingdings" pitchFamily="2" charset="2"/>
              <a:buChar char="Ø"/>
            </a:pPr>
            <a:r>
              <a:rPr lang="pl-PL" b="1" dirty="0" smtClean="0"/>
              <a:t>Pracując w PBL uczniowie są aktywni, a nie pasywni; projekt angażuję ich serca i umysły i prowadzi wprost do odniesień nabywanej wiedzy i umiejętności do realnego świata. Zastosowanie PBL powoduje, ze szkoła bardziej angażuje uczniów.</a:t>
            </a:r>
            <a:br>
              <a:rPr lang="pl-PL" b="1" dirty="0" smtClean="0"/>
            </a:br>
            <a:endParaRPr lang="pl-PL" dirty="0"/>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fontScale="92500" lnSpcReduction="10000"/>
          </a:bodyPr>
          <a:lstStyle/>
          <a:p>
            <a:endParaRPr lang="pl-PL" dirty="0" smtClean="0"/>
          </a:p>
          <a:p>
            <a:pPr>
              <a:buFont typeface="Wingdings" pitchFamily="2" charset="2"/>
              <a:buChar char="Ø"/>
            </a:pPr>
            <a:r>
              <a:rPr lang="pl-PL" b="1" dirty="0" smtClean="0"/>
              <a:t>PBL poprawia proces uczenia się. Po ukończeniu projektu uczniowie rozumieją materiał głębiej, pamiętają czego się nauczyli i zachowują tą wiedzę dłużej niż zazwyczaj w przypadku tradycyjnego wykładu. Ze względu na to, uczniowie którzy w wyniku zastosowania PBL opanują materiał potrafią lepiej zastosować to co wiedzą i potrafią w nowych sytuacjach.</a:t>
            </a:r>
            <a:br>
              <a:rPr lang="pl-PL" b="1" dirty="0" smtClean="0"/>
            </a:br>
            <a:endParaRPr lang="pl-PL" dirty="0"/>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fontScale="92500" lnSpcReduction="20000"/>
          </a:bodyPr>
          <a:lstStyle/>
          <a:p>
            <a:endParaRPr lang="pl-PL" b="1" dirty="0" smtClean="0"/>
          </a:p>
          <a:p>
            <a:pPr>
              <a:buFont typeface="Wingdings" pitchFamily="2" charset="2"/>
              <a:buChar char="Ø"/>
            </a:pPr>
            <a:r>
              <a:rPr lang="pl-PL" b="1" dirty="0" smtClean="0"/>
              <a:t>PBL buduje umiejętności pomocne na kolejnych szczeblach nauki, kariery i życia. W XXI wiecznym zakładzie pracy i szkole, sukces wymaga więcej niż tylko podstawowej wiedzy i umiejętności. W projekcie uczniowie uczą się jak przejmować inicjatywę i odpowiedzialność, budować pewność siebie, rozwiązywać problemy, pracować w grupach, przekazywać pomysły i zarządzać sobą bardziej efektywnie.</a:t>
            </a:r>
            <a:br>
              <a:rPr lang="pl-PL" b="1" dirty="0" smtClean="0"/>
            </a:br>
            <a:endParaRPr lang="pl-PL" dirty="0"/>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fontScale="77500" lnSpcReduction="20000"/>
          </a:bodyPr>
          <a:lstStyle/>
          <a:p>
            <a:pPr>
              <a:buFont typeface="Wingdings" pitchFamily="2" charset="2"/>
              <a:buChar char="Ø"/>
            </a:pPr>
            <a:r>
              <a:rPr lang="pl-PL" b="1" dirty="0" smtClean="0"/>
              <a:t>Kluczowe umiejętności to: </a:t>
            </a:r>
          </a:p>
          <a:p>
            <a:pPr>
              <a:buFont typeface="Wingdings" pitchFamily="2" charset="2"/>
              <a:buChar char="ü"/>
            </a:pPr>
            <a:r>
              <a:rPr lang="pl-PL" b="1" dirty="0" smtClean="0"/>
              <a:t>kreatywne i samodzielne podejście do stawianych problemów, zadań i zagadnień;</a:t>
            </a:r>
          </a:p>
          <a:p>
            <a:pPr>
              <a:buFont typeface="Wingdings" pitchFamily="2" charset="2"/>
              <a:buChar char="ü"/>
            </a:pPr>
            <a:r>
              <a:rPr lang="pl-PL" b="1" dirty="0" smtClean="0"/>
              <a:t> współpraca i praca grupowa; </a:t>
            </a:r>
          </a:p>
          <a:p>
            <a:pPr>
              <a:buFont typeface="Wingdings" pitchFamily="2" charset="2"/>
              <a:buChar char="ü"/>
            </a:pPr>
            <a:r>
              <a:rPr lang="pl-PL" b="1" dirty="0" smtClean="0"/>
              <a:t>skuteczne i optymalne planowanie i organizowanie własnej pracy; </a:t>
            </a:r>
          </a:p>
          <a:p>
            <a:pPr>
              <a:buFont typeface="Wingdings" pitchFamily="2" charset="2"/>
              <a:buChar char="ü"/>
            </a:pPr>
            <a:r>
              <a:rPr lang="pl-PL" b="1" dirty="0" smtClean="0"/>
              <a:t>umiejętne korzystanie z różnych źródeł informacji oraz integrowanie wiedzy i klasyfikowanie informacji z punktu widzenia celów; </a:t>
            </a:r>
          </a:p>
          <a:p>
            <a:pPr>
              <a:buFont typeface="Wingdings" pitchFamily="2" charset="2"/>
              <a:buChar char="ü"/>
            </a:pPr>
            <a:r>
              <a:rPr lang="pl-PL" b="1" dirty="0" smtClean="0"/>
              <a:t>przygotowanie i prowadzenie prezentacji i innych wystąpień publicznych; </a:t>
            </a:r>
          </a:p>
          <a:p>
            <a:pPr>
              <a:buFont typeface="Wingdings" pitchFamily="2" charset="2"/>
              <a:buChar char="ü"/>
            </a:pPr>
            <a:r>
              <a:rPr lang="pl-PL" b="1" dirty="0" smtClean="0"/>
              <a:t>formułowanie i wyrażanie własnych opinii.</a:t>
            </a:r>
            <a:endParaRPr lang="pl-PL" dirty="0" smtClean="0"/>
          </a:p>
          <a:p>
            <a:endParaRPr lang="pl-PL" dirty="0"/>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60000"/>
              <a:lumOff val="4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lnSpcReduction="10000"/>
          </a:bodyPr>
          <a:lstStyle/>
          <a:p>
            <a:pPr>
              <a:buFont typeface="Wingdings" pitchFamily="2" charset="2"/>
              <a:buChar char="Ø"/>
            </a:pPr>
            <a:r>
              <a:rPr lang="pl-PL" b="1" dirty="0" smtClean="0"/>
              <a:t>PBL daje uczniom możliwość używania nowinek technologicznych. Za pośrednictwem technologii nauczyciele i uczniowie mogą współpracować efektywniej, łączyć się ekspertami, partnerami i odbiorcami na całym świecie.</a:t>
            </a:r>
          </a:p>
          <a:p>
            <a:pPr>
              <a:buFont typeface="Wingdings" pitchFamily="2" charset="2"/>
              <a:buChar char="Ø"/>
            </a:pPr>
            <a:r>
              <a:rPr lang="pl-PL" b="1" dirty="0" smtClean="0"/>
              <a:t>PBL sprawia, że uczenie jest przyjemniejsze i daje większą satysfakcję.</a:t>
            </a:r>
            <a:br>
              <a:rPr lang="pl-PL" b="1" dirty="0" smtClean="0"/>
            </a:br>
            <a:endParaRPr lang="pl-PL" dirty="0"/>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60000"/>
              <a:lumOff val="4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fontScale="92500" lnSpcReduction="20000"/>
          </a:bodyPr>
          <a:lstStyle/>
          <a:p>
            <a:pPr>
              <a:buFont typeface="Wingdings" pitchFamily="2" charset="2"/>
              <a:buChar char="Ø"/>
            </a:pPr>
            <a:r>
              <a:rPr lang="pl-PL" b="1" dirty="0" smtClean="0"/>
              <a:t>PBL łączy uczniów i szkoły z lokalnymi społecznościami i rzeczywistym światem. </a:t>
            </a:r>
          </a:p>
          <a:p>
            <a:pPr>
              <a:buFont typeface="Wingdings" pitchFamily="2" charset="2"/>
              <a:buChar char="Ø"/>
            </a:pPr>
            <a:r>
              <a:rPr lang="pl-PL" b="1" dirty="0" smtClean="0"/>
              <a:t>Projekty dostarczają uczniom inspirujących możliwości, przez rozwiązywanie realnych problemów i wskazywanie rzeczywistych problemów. </a:t>
            </a:r>
          </a:p>
          <a:p>
            <a:pPr>
              <a:buFont typeface="Wingdings" pitchFamily="2" charset="2"/>
              <a:buChar char="Ø"/>
            </a:pPr>
            <a:r>
              <a:rPr lang="pl-PL" b="1" dirty="0" smtClean="0"/>
              <a:t>Uczniowie uczą się jak wchodzić w interakcje z dorosłymi i organizacjami, poznają miejsca pracy i prace dorosłych, i mogą rozwijać swoje zainteresowania zawodowe. </a:t>
            </a:r>
            <a:br>
              <a:rPr lang="pl-PL" b="1" dirty="0" smtClean="0"/>
            </a:br>
            <a:endParaRPr lang="pl-PL" dirty="0"/>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p:txBody>
          <a:bodyPr>
            <a:normAutofit fontScale="92500" lnSpcReduction="20000"/>
          </a:bodyPr>
          <a:lstStyle/>
          <a:p>
            <a:r>
              <a:rPr lang="pl-PL" b="1" dirty="0" smtClean="0">
                <a:latin typeface="Algerian" pitchFamily="82" charset="0"/>
              </a:rPr>
              <a:t>Darmowe narzędzia do nauki </a:t>
            </a:r>
            <a:r>
              <a:rPr lang="pl-PL" b="1" dirty="0" err="1" smtClean="0">
                <a:latin typeface="Algerian" pitchFamily="82" charset="0"/>
              </a:rPr>
              <a:t>online</a:t>
            </a:r>
            <a:endParaRPr lang="pl-PL" b="1" dirty="0" smtClean="0">
              <a:latin typeface="Algerian" pitchFamily="82" charset="0"/>
            </a:endParaRPr>
          </a:p>
          <a:p>
            <a:pPr>
              <a:buFont typeface="Wingdings" pitchFamily="2" charset="2"/>
              <a:buChar char="Ø"/>
            </a:pPr>
            <a:r>
              <a:rPr lang="pl-PL" dirty="0" smtClean="0"/>
              <a:t>Nauczyciele mogą tworzyć interaktywne i dynamiczne środowisko szkolne, wykorzystując na przykład quizy </a:t>
            </a:r>
            <a:r>
              <a:rPr lang="pl-PL" dirty="0" err="1" smtClean="0"/>
              <a:t>online</a:t>
            </a:r>
            <a:r>
              <a:rPr lang="pl-PL" dirty="0" smtClean="0"/>
              <a:t>, aby sprawdzić wiedzę uczniów.</a:t>
            </a:r>
          </a:p>
          <a:p>
            <a:pPr>
              <a:buFont typeface="Wingdings" pitchFamily="2" charset="2"/>
              <a:buChar char="Ø"/>
            </a:pPr>
            <a:r>
              <a:rPr lang="pl-PL" dirty="0" smtClean="0"/>
              <a:t>Bezpłatne narzędzia do nauki </a:t>
            </a:r>
            <a:r>
              <a:rPr lang="pl-PL" dirty="0" err="1" smtClean="0"/>
              <a:t>online</a:t>
            </a:r>
            <a:r>
              <a:rPr lang="pl-PL" dirty="0" smtClean="0"/>
              <a:t> są dostępne na  </a:t>
            </a:r>
            <a:r>
              <a:rPr lang="pl-PL" dirty="0" err="1" smtClean="0"/>
              <a:t>GoConqr</a:t>
            </a:r>
            <a:r>
              <a:rPr lang="pl-PL" dirty="0" smtClean="0"/>
              <a:t>. Możesz tworzyć mapy myśli, karty słówek, quizy, kursy, a nawet schematy blokowe. Zachęć uczniów do zapisania się do </a:t>
            </a:r>
            <a:r>
              <a:rPr lang="pl-PL" dirty="0" err="1" smtClean="0"/>
              <a:t>GoConqr</a:t>
            </a:r>
            <a:r>
              <a:rPr lang="pl-PL" dirty="0" smtClean="0"/>
              <a:t>, aby móc utworzyć grupę i zaprosić każdego ze swoich uczniów do zostania członkiem. </a:t>
            </a:r>
            <a:endParaRPr lang="pl-PL" b="1" dirty="0">
              <a:latin typeface="Algerian" pitchFamily="82" charset="0"/>
            </a:endParaRPr>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tx2">
              <a:lumMod val="40000"/>
              <a:lumOff val="60000"/>
            </a:schemeClr>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a:solidFill>
            <a:srgbClr val="FFC000"/>
          </a:solidFill>
        </p:spPr>
        <p:txBody>
          <a:bodyPr/>
          <a:lstStyle/>
          <a:p>
            <a:pPr>
              <a:buNone/>
            </a:pPr>
            <a:endParaRPr lang="pl-PL" dirty="0" smtClean="0"/>
          </a:p>
          <a:p>
            <a:pPr algn="ctr">
              <a:buNone/>
            </a:pPr>
            <a:r>
              <a:rPr lang="pl-PL" sz="5400" b="1" dirty="0" smtClean="0"/>
              <a:t>„Uczymy się nie dla szkoły, lecz dla życia”</a:t>
            </a:r>
          </a:p>
          <a:p>
            <a:pPr algn="r">
              <a:buNone/>
            </a:pPr>
            <a:r>
              <a:rPr lang="pl-PL" sz="5400" b="1" dirty="0" smtClean="0"/>
              <a:t>-</a:t>
            </a:r>
            <a:r>
              <a:rPr lang="pl-PL" sz="2400" b="1" dirty="0" smtClean="0"/>
              <a:t> Seneka Młodszy</a:t>
            </a:r>
            <a:endParaRPr lang="pl-PL" sz="5400" b="1" dirty="0"/>
          </a:p>
        </p:txBody>
      </p:sp>
    </p:spTree>
  </p:cSld>
  <p:clrMapOvr>
    <a:masterClrMapping/>
  </p:clrMapOvr>
  <p:transition>
    <p:pull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rgbClr val="00B0F0"/>
          </a:solidFill>
        </p:spPr>
        <p:txBody>
          <a:bodyPr>
            <a:normAutofit fontScale="90000"/>
          </a:bodyPr>
          <a:lstStyle/>
          <a:p>
            <a:r>
              <a:rPr lang="pl-PL" b="1" dirty="0" smtClean="0">
                <a:latin typeface="Algerian" pitchFamily="82" charset="0"/>
              </a:rPr>
              <a:t>INTERAKTYWNE METODY NAUCZANIA</a:t>
            </a:r>
            <a:endParaRPr lang="pl-PL" dirty="0"/>
          </a:p>
        </p:txBody>
      </p:sp>
      <p:sp>
        <p:nvSpPr>
          <p:cNvPr id="3" name="Symbol zastępczy zawartości 2"/>
          <p:cNvSpPr>
            <a:spLocks noGrp="1"/>
          </p:cNvSpPr>
          <p:nvPr>
            <p:ph idx="1"/>
          </p:nvPr>
        </p:nvSpPr>
        <p:spPr>
          <a:solidFill>
            <a:srgbClr val="CC00FF"/>
          </a:solidFill>
        </p:spPr>
        <p:txBody>
          <a:bodyPr/>
          <a:lstStyle/>
          <a:p>
            <a:endParaRPr lang="pl-PL" dirty="0" smtClean="0"/>
          </a:p>
          <a:p>
            <a:pPr>
              <a:buNone/>
            </a:pPr>
            <a:r>
              <a:rPr lang="pl-PL" b="1" dirty="0" smtClean="0"/>
              <a:t>Opracowały: </a:t>
            </a:r>
          </a:p>
          <a:p>
            <a:pPr>
              <a:buNone/>
            </a:pPr>
            <a:r>
              <a:rPr lang="pl-PL" b="1" dirty="0" smtClean="0"/>
              <a:t>Izabela Sagan</a:t>
            </a:r>
          </a:p>
          <a:p>
            <a:pPr>
              <a:buNone/>
            </a:pPr>
            <a:r>
              <a:rPr lang="pl-PL" b="1" dirty="0" smtClean="0"/>
              <a:t>Krystyna Sagan</a:t>
            </a:r>
          </a:p>
          <a:p>
            <a:pPr>
              <a:buNone/>
            </a:pPr>
            <a:endParaRPr lang="pl-PL" dirty="0" smtClean="0"/>
          </a:p>
          <a:p>
            <a:pPr algn="ctr">
              <a:buNone/>
            </a:pPr>
            <a:r>
              <a:rPr lang="pl-PL" i="1" dirty="0" smtClean="0"/>
              <a:t>(na podstawie materiałów z kursu „</a:t>
            </a:r>
            <a:r>
              <a:rPr lang="pl-PL" i="1" dirty="0" err="1" smtClean="0"/>
              <a:t>Interactive</a:t>
            </a:r>
            <a:r>
              <a:rPr lang="pl-PL" i="1" dirty="0" smtClean="0"/>
              <a:t> </a:t>
            </a:r>
            <a:r>
              <a:rPr lang="pl-PL" i="1" dirty="0" err="1" smtClean="0"/>
              <a:t>training</a:t>
            </a:r>
            <a:r>
              <a:rPr lang="pl-PL" i="1" dirty="0" smtClean="0"/>
              <a:t> and </a:t>
            </a:r>
            <a:r>
              <a:rPr lang="pl-PL" i="1" dirty="0" err="1" smtClean="0"/>
              <a:t>teaching</a:t>
            </a:r>
            <a:r>
              <a:rPr lang="pl-PL" i="1" dirty="0" smtClean="0"/>
              <a:t> </a:t>
            </a:r>
            <a:r>
              <a:rPr lang="pl-PL" i="1" dirty="0" err="1" smtClean="0"/>
              <a:t>techniques</a:t>
            </a:r>
            <a:r>
              <a:rPr lang="pl-PL" i="1" dirty="0" smtClean="0"/>
              <a:t>” w Portsmouth w Wielkiej Brytanii)</a:t>
            </a:r>
            <a:endParaRPr lang="pl-PL" i="1" dirty="0"/>
          </a:p>
        </p:txBody>
      </p:sp>
    </p:spTree>
  </p:cSld>
  <p:clrMapOvr>
    <a:masterClrMapping/>
  </p:clrMapOvr>
  <p:transition>
    <p:split dir="in"/>
  </p:transition>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800</Words>
  <Application>Microsoft Office PowerPoint</Application>
  <PresentationFormat>Pokaz na ekranie (4:3)</PresentationFormat>
  <Paragraphs>78</Paragraphs>
  <Slides>22</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22</vt:i4>
      </vt:variant>
    </vt:vector>
  </HeadingPairs>
  <TitlesOfParts>
    <vt:vector size="27" baseType="lpstr">
      <vt:lpstr>Algerian</vt:lpstr>
      <vt:lpstr>Arial</vt:lpstr>
      <vt:lpstr>Calibri</vt:lpstr>
      <vt:lpstr>Wingdings</vt:lpstr>
      <vt:lpstr>Motyw pakietu Office</vt:lpstr>
      <vt:lpstr>Prezentacja programu PowerPoint</vt:lpstr>
      <vt:lpstr>INTERAKTYWNE METODY NAUCZANIA</vt:lpstr>
      <vt:lpstr>cytaty</vt:lpstr>
      <vt:lpstr>cytaty</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lpstr>INTERAKTYWNE METODY NAUCZANIA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Izabela</dc:creator>
  <cp:lastModifiedBy>Krystyna Moskal</cp:lastModifiedBy>
  <cp:revision>60</cp:revision>
  <dcterms:created xsi:type="dcterms:W3CDTF">2019-04-03T15:11:29Z</dcterms:created>
  <dcterms:modified xsi:type="dcterms:W3CDTF">2019-04-12T13:54:20Z</dcterms:modified>
</cp:coreProperties>
</file>